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FE74E-52FA-4B8A-8B58-DF28C0372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TERENSKA </a:t>
            </a:r>
            <a:r>
              <a:rPr lang="hr-HR" dirty="0" smtClean="0"/>
              <a:t>NASTAVA </a:t>
            </a:r>
            <a:r>
              <a:rPr lang="hr-HR" dirty="0"/>
              <a:t>ZAGREB – HRVATSKO ZAGORJE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F7663-53FB-4B1F-A9F9-6A06D9D6D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OD 23. LISTOPADA DO 25. LISTOPADA 2019.</a:t>
            </a:r>
          </a:p>
          <a:p>
            <a:r>
              <a:rPr lang="hr-HR" dirty="0"/>
              <a:t>UČENICI 4. RAZREDA</a:t>
            </a:r>
          </a:p>
          <a:p>
            <a:r>
              <a:rPr lang="hr-HR"/>
              <a:t>UČITELJICA JASNA DODIĆ-MATOŠIN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831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D7230-1880-4F25-A5BD-6BBC9885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/>
              <a:t>DVORAC VELIKI TABOR – RADIONICA STERELIČARSTVA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C1570EFF-10F5-4260-BA4D-39353364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tx1"/>
                </a:solidFill>
              </a:rPr>
              <a:t>Uz vrhunske mentore okušali smo se i u streličarstvu.</a:t>
            </a:r>
          </a:p>
          <a:p>
            <a:r>
              <a:rPr lang="hr-HR" sz="1600" dirty="0">
                <a:solidFill>
                  <a:schemeClr val="tx1"/>
                </a:solidFill>
              </a:rPr>
              <a:t>Neki od nas kupili su luk i strijelu i odlučili  kod kuće nastaviti s vježbanjem.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sitting, holding, man, woman&#10;&#10;Description automatically generated">
            <a:extLst>
              <a:ext uri="{FF2B5EF4-FFF2-40B4-BE49-F238E27FC236}">
                <a16:creationId xmlns:a16="http://schemas.microsoft.com/office/drawing/2014/main" xmlns="" id="{EEDC15FD-C3F5-47FC-BC62-A8DAE6AC4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5" r="12151" b="-3"/>
          <a:stretch/>
        </p:blipFill>
        <p:spPr>
          <a:xfrm rot="10800000">
            <a:off x="6106666" y="623190"/>
            <a:ext cx="2647024" cy="2563582"/>
          </a:xfrm>
          <a:prstGeom prst="rect">
            <a:avLst/>
          </a:prstGeom>
        </p:spPr>
      </p:pic>
      <p:pic>
        <p:nvPicPr>
          <p:cNvPr id="7" name="Picture 6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xmlns="" id="{869B7C33-65D4-4706-B86B-39D16A522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56" b="-3"/>
          <a:stretch/>
        </p:blipFill>
        <p:spPr>
          <a:xfrm>
            <a:off x="8896519" y="623190"/>
            <a:ext cx="2647024" cy="2563582"/>
          </a:xfrm>
          <a:prstGeom prst="rect">
            <a:avLst/>
          </a:prstGeom>
        </p:spPr>
      </p:pic>
      <p:pic>
        <p:nvPicPr>
          <p:cNvPr id="11" name="Picture 10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xmlns="" id="{1A3B64F9-D1F1-4235-9E85-5038BBF80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556" b="-3"/>
          <a:stretch/>
        </p:blipFill>
        <p:spPr>
          <a:xfrm>
            <a:off x="6106666" y="3328978"/>
            <a:ext cx="2647024" cy="2563582"/>
          </a:xfrm>
          <a:prstGeom prst="rect">
            <a:avLst/>
          </a:prstGeom>
        </p:spPr>
      </p:pic>
      <p:pic>
        <p:nvPicPr>
          <p:cNvPr id="9" name="Picture 8" descr="A group of people standing next to a brick wall&#10;&#10;Description automatically generated">
            <a:extLst>
              <a:ext uri="{FF2B5EF4-FFF2-40B4-BE49-F238E27FC236}">
                <a16:creationId xmlns:a16="http://schemas.microsoft.com/office/drawing/2014/main" xmlns="" id="{F382B345-4EF3-43C3-897F-B19467DAB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556" b="-3"/>
          <a:stretch/>
        </p:blipFill>
        <p:spPr>
          <a:xfrm>
            <a:off x="8896519" y="3328978"/>
            <a:ext cx="2647024" cy="2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9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C1FA7-CC04-4828-B0A9-D6FBB30C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BILO NAM JE: ZABAVNO, POUČNO, LIJEPO, NEZABORAVNO ....</a:t>
            </a:r>
          </a:p>
        </p:txBody>
      </p:sp>
      <p:pic>
        <p:nvPicPr>
          <p:cNvPr id="5" name="Content Placeholder 4" descr="A black sign with white text hanging from a tree&#10;&#10;Description automatically generated">
            <a:extLst>
              <a:ext uri="{FF2B5EF4-FFF2-40B4-BE49-F238E27FC236}">
                <a16:creationId xmlns:a16="http://schemas.microsoft.com/office/drawing/2014/main" xmlns="" id="{1A9B3DA0-E2F9-4154-B205-DC9C58054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76714" y="1900759"/>
            <a:ext cx="4069655" cy="3052242"/>
          </a:xfrm>
        </p:spPr>
      </p:pic>
      <p:pic>
        <p:nvPicPr>
          <p:cNvPr id="7" name="Picture 6" descr="A picture containing fence, grass, building, table&#10;&#10;Description automatically generated">
            <a:extLst>
              <a:ext uri="{FF2B5EF4-FFF2-40B4-BE49-F238E27FC236}">
                <a16:creationId xmlns:a16="http://schemas.microsoft.com/office/drawing/2014/main" xmlns="" id="{1EBA0174-2AB8-4D9E-9FF2-2948F5E78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46369" y="3181649"/>
            <a:ext cx="4273798" cy="3205349"/>
          </a:xfrm>
          <a:prstGeom prst="rect">
            <a:avLst/>
          </a:prstGeom>
        </p:spPr>
      </p:pic>
      <p:pic>
        <p:nvPicPr>
          <p:cNvPr id="9" name="Picture 8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xmlns="" id="{32E4A901-896E-4EFB-A982-7C42EBA18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32929" y="3809999"/>
            <a:ext cx="4064001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763516C8-F227-4B77-9AA7-61B9A0B78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DB704-9343-4E97-B877-65F0A76F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979877"/>
            <a:ext cx="8911687" cy="778589"/>
          </a:xfrm>
        </p:spPr>
        <p:txBody>
          <a:bodyPr anchor="b">
            <a:normAutofit/>
          </a:bodyPr>
          <a:lstStyle/>
          <a:p>
            <a:r>
              <a:rPr lang="hr-HR" sz="2800"/>
              <a:t>OBILAZAK KAPTOLA I GORNJEG GRADA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91B420C-C4C8-44DF-96B2-FBD10146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637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541FFC7B-D073-454E-9FFA-0B5B155F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80800" y="616548"/>
            <a:ext cx="4287996" cy="3215997"/>
          </a:xfrm>
          <a:prstGeom prst="rect">
            <a:avLst/>
          </a:prstGeom>
        </p:spPr>
      </p:pic>
      <p:pic>
        <p:nvPicPr>
          <p:cNvPr id="7" name="Picture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xmlns="" id="{BB297C1F-B4E7-4BAD-B8E0-BEBC704E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90528" y="616547"/>
            <a:ext cx="4287996" cy="3215997"/>
          </a:xfrm>
          <a:prstGeom prst="rect">
            <a:avLst/>
          </a:prstGeom>
        </p:spPr>
      </p:pic>
      <p:sp>
        <p:nvSpPr>
          <p:cNvPr id="27" name="Freeform 33">
            <a:extLst>
              <a:ext uri="{FF2B5EF4-FFF2-40B4-BE49-F238E27FC236}">
                <a16:creationId xmlns:a16="http://schemas.microsoft.com/office/drawing/2014/main" xmlns="" id="{070928B1-3E69-44AC-A1EE-B4E4270A7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A95F3B2-18CD-4C27-9C07-612855B7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845585"/>
            <a:ext cx="8915400" cy="1280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Turisti u razgledanju grada.</a:t>
            </a:r>
          </a:p>
          <a:p>
            <a:pPr marL="0" indent="0">
              <a:buNone/>
            </a:pPr>
            <a:r>
              <a:rPr lang="hr-HR" dirty="0"/>
              <a:t>Šetnja s vodičem.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6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63516C8-F227-4B77-9AA7-61B9A0B78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55598-3BF8-41A3-B3C9-03291767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979877"/>
            <a:ext cx="8911687" cy="778589"/>
          </a:xfrm>
        </p:spPr>
        <p:txBody>
          <a:bodyPr anchor="b">
            <a:normAutofit/>
          </a:bodyPr>
          <a:lstStyle/>
          <a:p>
            <a:r>
              <a:rPr lang="hr-HR" sz="2800"/>
              <a:t>KAPTOL  I GORNJI GRAD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1B420C-C4C8-44DF-96B2-FBD10146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34E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group of people&#10;&#10;Description automatically generated">
            <a:extLst>
              <a:ext uri="{FF2B5EF4-FFF2-40B4-BE49-F238E27FC236}">
                <a16:creationId xmlns:a16="http://schemas.microsoft.com/office/drawing/2014/main" xmlns="" id="{C3D0562E-1616-43F1-A2A6-1E9543F7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80800" y="616548"/>
            <a:ext cx="4287996" cy="3215997"/>
          </a:xfrm>
          <a:prstGeom prst="rect">
            <a:avLst/>
          </a:prstGeom>
        </p:spPr>
      </p:pic>
      <p:pic>
        <p:nvPicPr>
          <p:cNvPr id="7" name="Picture 6" descr="A picture containing indoor, front, sitting, standing&#10;&#10;Description automatically generated">
            <a:extLst>
              <a:ext uri="{FF2B5EF4-FFF2-40B4-BE49-F238E27FC236}">
                <a16:creationId xmlns:a16="http://schemas.microsoft.com/office/drawing/2014/main" xmlns="" id="{7CB667B9-E87C-4695-A5C3-9305B50FE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90528" y="616547"/>
            <a:ext cx="4287996" cy="3215997"/>
          </a:xfrm>
          <a:prstGeom prst="rect">
            <a:avLst/>
          </a:prstGeom>
        </p:spPr>
      </p:pic>
      <p:sp>
        <p:nvSpPr>
          <p:cNvPr id="18" name="Freeform 33">
            <a:extLst>
              <a:ext uri="{FF2B5EF4-FFF2-40B4-BE49-F238E27FC236}">
                <a16:creationId xmlns:a16="http://schemas.microsoft.com/office/drawing/2014/main" xmlns="" id="{070928B1-3E69-44AC-A1EE-B4E4270A7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6940036-D291-4A50-B89B-78195B6A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845585"/>
            <a:ext cx="8915400" cy="1280890"/>
          </a:xfrm>
        </p:spPr>
        <p:txBody>
          <a:bodyPr>
            <a:normAutofit/>
          </a:bodyPr>
          <a:lstStyle/>
          <a:p>
            <a:r>
              <a:rPr lang="hr-HR" dirty="0"/>
              <a:t>Vodič nam je sve ispričao, ali i mi smo puno toga naučili prije polaska.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7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0EEE8-54C6-4527-BC2F-EE276DDB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hr-HR" sz="3200"/>
              <a:t>	KAPTOL – GORNJI GRAD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9C10A444-B7F4-46F5-B780-037B4E13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tx1"/>
                </a:solidFill>
              </a:rPr>
              <a:t>Vožnja uspinjačom</a:t>
            </a:r>
          </a:p>
          <a:p>
            <a:r>
              <a:rPr lang="hr-HR" sz="1600" dirty="0">
                <a:solidFill>
                  <a:schemeClr val="tx1"/>
                </a:solidFill>
              </a:rPr>
              <a:t>Crkva Sv. Marka</a:t>
            </a:r>
          </a:p>
          <a:p>
            <a:r>
              <a:rPr lang="hr-HR" sz="1600" dirty="0">
                <a:solidFill>
                  <a:schemeClr val="tx1"/>
                </a:solidFill>
              </a:rPr>
              <a:t>Ispred HNK zabavljale su nas konkubine</a:t>
            </a:r>
          </a:p>
          <a:p>
            <a:r>
              <a:rPr lang="hr-HR" sz="1600" dirty="0">
                <a:solidFill>
                  <a:schemeClr val="tx1"/>
                </a:solidFill>
              </a:rPr>
              <a:t>Vrijeme predivno, raspoloženje maksimalno!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indoor, looking, metal, man&#10;&#10;Description automatically generated">
            <a:extLst>
              <a:ext uri="{FF2B5EF4-FFF2-40B4-BE49-F238E27FC236}">
                <a16:creationId xmlns:a16="http://schemas.microsoft.com/office/drawing/2014/main" xmlns="" id="{FA5EA891-D3CA-4400-9116-9933A8A9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7" r="36102" b="1"/>
          <a:stretch/>
        </p:blipFill>
        <p:spPr>
          <a:xfrm rot="10800000">
            <a:off x="6091919" y="623187"/>
            <a:ext cx="2713154" cy="5288032"/>
          </a:xfrm>
          <a:prstGeom prst="rect">
            <a:avLst/>
          </a:prstGeom>
        </p:spPr>
      </p:pic>
      <p:pic>
        <p:nvPicPr>
          <p:cNvPr id="5" name="Content Placeholder 4" descr="A picture containing water, table, large, boat&#10;&#10;Description automatically generated">
            <a:extLst>
              <a:ext uri="{FF2B5EF4-FFF2-40B4-BE49-F238E27FC236}">
                <a16:creationId xmlns:a16="http://schemas.microsoft.com/office/drawing/2014/main" xmlns="" id="{2734A01E-F5F4-4539-8DC3-6287FF7D5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1" r="9502"/>
          <a:stretch/>
        </p:blipFill>
        <p:spPr>
          <a:xfrm rot="10800000">
            <a:off x="8896519" y="623189"/>
            <a:ext cx="2647024" cy="2598295"/>
          </a:xfrm>
          <a:prstGeom prst="rect">
            <a:avLst/>
          </a:prstGeom>
        </p:spPr>
      </p:pic>
      <p:pic>
        <p:nvPicPr>
          <p:cNvPr id="7" name="Picture 6" descr="A picture containing water, boat, large, dog&#10;&#10;Description automatically generated">
            <a:extLst>
              <a:ext uri="{FF2B5EF4-FFF2-40B4-BE49-F238E27FC236}">
                <a16:creationId xmlns:a16="http://schemas.microsoft.com/office/drawing/2014/main" xmlns="" id="{332F873D-310F-4C03-9237-F39C95E41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24" r="2969"/>
          <a:stretch/>
        </p:blipFill>
        <p:spPr>
          <a:xfrm rot="10800000">
            <a:off x="8896516" y="3312927"/>
            <a:ext cx="2647024" cy="25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08595-E866-4D80-9D2B-AF46B5B6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97302" cy="1280890"/>
          </a:xfrm>
        </p:spPr>
        <p:txBody>
          <a:bodyPr>
            <a:normAutofit/>
          </a:bodyPr>
          <a:lstStyle/>
          <a:p>
            <a:r>
              <a:rPr lang="hr-HR" sz="3200"/>
              <a:t>Muzej grada Zagreba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5A4587AA-3BD2-470C-8EA8-A22A22DB6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97302" cy="3777622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tx1"/>
                </a:solidFill>
              </a:rPr>
              <a:t>Prošlost grada najbolje se uči u muzeju.</a:t>
            </a:r>
          </a:p>
          <a:p>
            <a:r>
              <a:rPr lang="hr-HR" sz="1600" dirty="0">
                <a:solidFill>
                  <a:schemeClr val="tx1"/>
                </a:solidFill>
              </a:rPr>
              <a:t>Muzejski pedagog nam je ispričao puno zanimljivosti o gradu Zagrebu.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indoor, person, man, people&#10;&#10;Description automatically generated">
            <a:extLst>
              <a:ext uri="{FF2B5EF4-FFF2-40B4-BE49-F238E27FC236}">
                <a16:creationId xmlns:a16="http://schemas.microsoft.com/office/drawing/2014/main" xmlns="" id="{B2FACF58-91BF-4CEB-AAA9-0D335422D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90" r="-1" b="6859"/>
          <a:stretch/>
        </p:blipFill>
        <p:spPr>
          <a:xfrm rot="10800000">
            <a:off x="6091918" y="10"/>
            <a:ext cx="6100081" cy="3383267"/>
          </a:xfrm>
          <a:prstGeom prst="rect">
            <a:avLst/>
          </a:prstGeom>
        </p:spPr>
      </p:pic>
      <p:pic>
        <p:nvPicPr>
          <p:cNvPr id="9" name="Picture 8" descr="A picture containing indoor, refrigerator, kitchen, man&#10;&#10;Description automatically generated">
            <a:extLst>
              <a:ext uri="{FF2B5EF4-FFF2-40B4-BE49-F238E27FC236}">
                <a16:creationId xmlns:a16="http://schemas.microsoft.com/office/drawing/2014/main" xmlns="" id="{56A6AE15-646A-419D-B419-71C7253D0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0" r="-4" b="-4"/>
          <a:stretch/>
        </p:blipFill>
        <p:spPr>
          <a:xfrm rot="5400000">
            <a:off x="5902438" y="3664201"/>
            <a:ext cx="3383280" cy="3004319"/>
          </a:xfrm>
          <a:prstGeom prst="rect">
            <a:avLst/>
          </a:prstGeom>
        </p:spPr>
      </p:pic>
      <p:pic>
        <p:nvPicPr>
          <p:cNvPr id="7" name="Picture 6" descr="A picture containing indoor, table, items, cat&#10;&#10;Description automatically generated">
            <a:extLst>
              <a:ext uri="{FF2B5EF4-FFF2-40B4-BE49-F238E27FC236}">
                <a16:creationId xmlns:a16="http://schemas.microsoft.com/office/drawing/2014/main" xmlns="" id="{1A34AED6-66FA-4A92-93D9-9901E942F6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93" r="11310" b="3"/>
          <a:stretch/>
        </p:blipFill>
        <p:spPr>
          <a:xfrm rot="10800000">
            <a:off x="9187677" y="3474720"/>
            <a:ext cx="3004322" cy="3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2006F-818B-4D80-820E-7EB73FC6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hr-HR" sz="3200"/>
              <a:t>Hrvatski školski muzej u Zagrebu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E31579E3-B817-4CF5-A526-218EC5E2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tx1"/>
                </a:solidFill>
              </a:rPr>
              <a:t>Kako je izgledala škola u prošlosti saznali smo u Hrvatskom školskom muzeju.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01E9C0B8-959B-491C-8BF8-37B505A0A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7" r="5209" b="-3"/>
          <a:stretch/>
        </p:blipFill>
        <p:spPr>
          <a:xfrm rot="10800000">
            <a:off x="6106666" y="623190"/>
            <a:ext cx="2647024" cy="2563582"/>
          </a:xfrm>
          <a:prstGeom prst="rect">
            <a:avLst/>
          </a:prstGeom>
        </p:spPr>
      </p:pic>
      <p:pic>
        <p:nvPicPr>
          <p:cNvPr id="9" name="Picture 8" descr="A picture containing indoor, person, refrigerator, standing&#10;&#10;Description automatically generated">
            <a:extLst>
              <a:ext uri="{FF2B5EF4-FFF2-40B4-BE49-F238E27FC236}">
                <a16:creationId xmlns:a16="http://schemas.microsoft.com/office/drawing/2014/main" xmlns="" id="{BA6808DB-2738-482F-9AA2-6A59968B3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1" r="17585" b="-3"/>
          <a:stretch/>
        </p:blipFill>
        <p:spPr>
          <a:xfrm rot="10800000">
            <a:off x="8896519" y="623190"/>
            <a:ext cx="2647024" cy="2563582"/>
          </a:xfrm>
          <a:prstGeom prst="rect">
            <a:avLst/>
          </a:prstGeom>
        </p:spPr>
      </p:pic>
      <p:pic>
        <p:nvPicPr>
          <p:cNvPr id="11" name="Picture 10" descr="A picture containing indoor, kitchen, stove, table&#10;&#10;Description automatically generated">
            <a:extLst>
              <a:ext uri="{FF2B5EF4-FFF2-40B4-BE49-F238E27FC236}">
                <a16:creationId xmlns:a16="http://schemas.microsoft.com/office/drawing/2014/main" xmlns="" id="{BFBF3F95-857F-424F-BF38-82B22B2DE7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8" r="1078" b="-3"/>
          <a:stretch/>
        </p:blipFill>
        <p:spPr>
          <a:xfrm rot="10800000">
            <a:off x="6106666" y="3328978"/>
            <a:ext cx="2647024" cy="2563582"/>
          </a:xfrm>
          <a:prstGeom prst="rect">
            <a:avLst/>
          </a:prstGeom>
        </p:spPr>
      </p:pic>
      <p:pic>
        <p:nvPicPr>
          <p:cNvPr id="7" name="Picture 6" descr="A picture containing indoor, person, cabinet, kitchen&#10;&#10;Description automatically generated">
            <a:extLst>
              <a:ext uri="{FF2B5EF4-FFF2-40B4-BE49-F238E27FC236}">
                <a16:creationId xmlns:a16="http://schemas.microsoft.com/office/drawing/2014/main" xmlns="" id="{CEFC14A9-8BCA-41D3-99DE-C3E94023CB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60" r="-3" b="-3"/>
          <a:stretch/>
        </p:blipFill>
        <p:spPr>
          <a:xfrm rot="10800000">
            <a:off x="8896519" y="3328978"/>
            <a:ext cx="2647024" cy="2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5B378DD-3302-4E46-B933-A3A4720E2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DFCBBDC3-1668-4E92-88DB-9D5F622F3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31F8CDD4-C1DD-481E-AE1A-CECF28784C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EECE6682-CC9D-4055-B817-C485C0706D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270E295D-337F-4604-BA41-8AF78AB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xmlns="" id="{205B2E94-9D47-4E73-B43F-8C5DB94CC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525A065C-3663-45A6-B19B-D4A4525C32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xmlns="" id="{B2453C32-1BD0-4AD5-9A40-A76B602713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xmlns="" id="{09A9F5DF-D82E-49E5-B7B1-9CF50291AE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F4E5C9FC-074A-4B8D-A737-4877EC56D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xmlns="" id="{CEEA9B79-734E-412B-AC12-F59A37CBE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xmlns="" id="{6680E6FE-1392-4677-96BA-2015ED508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xmlns="" id="{5A089533-9FE1-4EAC-90AA-A6E0423D80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96A5ECF-03BC-41D7-9EF2-7C9F3EBD4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17FD984D-FF88-4F1E-A057-F87EDFB0E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14512BF1-B700-4263-A407-558870DC96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14B7DA2B-C0FD-4B76-9DE8-57B21ADECA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3D539ACC-402B-41D7-AB55-2CA6D4AFBE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29ABEBE4-C03A-4F8B-9552-BE7B0756E9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06F8AB47-16A6-4ACC-A359-8D11B80BAF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E4EC0B00-F7F3-4124-988D-8D9355A7A1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9E168AD9-9552-4A31-A112-B9CBDC27B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1239135D-B71A-4C3E-B5AF-69B712798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FD1D2D40-4C02-4265-A8E1-99128A70E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76630F5F-FA2F-49F1-8E43-2FCE32862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086AF07B-F818-436B-ACB1-79BC976AF4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2414B5A-E45A-41FB-B0D4-F2041B8E6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xmlns="" id="{F76C9549-7E7D-41F7-9905-8211744E4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xmlns="" id="{B9148DB0-1928-4F50-A677-E81CAD722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on a stage&#10;&#10;Description automatically generated">
            <a:extLst>
              <a:ext uri="{FF2B5EF4-FFF2-40B4-BE49-F238E27FC236}">
                <a16:creationId xmlns:a16="http://schemas.microsoft.com/office/drawing/2014/main" xmlns="" id="{4C80BA87-A465-4C3D-AA23-1FF9A99D8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3" r="23971" b="1"/>
          <a:stretch/>
        </p:blipFill>
        <p:spPr>
          <a:xfrm rot="10800000">
            <a:off x="-17944" y="10"/>
            <a:ext cx="3505418" cy="4099179"/>
          </a:xfrm>
          <a:prstGeom prst="rect">
            <a:avLst/>
          </a:prstGeom>
        </p:spPr>
      </p:pic>
      <p:pic>
        <p:nvPicPr>
          <p:cNvPr id="13" name="Picture 12" descr="A picture containing building, indoor, sitting, table&#10;&#10;Description automatically generated">
            <a:extLst>
              <a:ext uri="{FF2B5EF4-FFF2-40B4-BE49-F238E27FC236}">
                <a16:creationId xmlns:a16="http://schemas.microsoft.com/office/drawing/2014/main" xmlns="" id="{62DF8793-7B13-4541-8197-32A350EE2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1" r="10924" b="-5"/>
          <a:stretch/>
        </p:blipFill>
        <p:spPr>
          <a:xfrm rot="10800000">
            <a:off x="3497926" y="16996"/>
            <a:ext cx="2627101" cy="2445130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005BD644-8860-4E35-B10A-8E49A91EB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40" r="4" b="2005"/>
          <a:stretch/>
        </p:blipFill>
        <p:spPr>
          <a:xfrm rot="10800000">
            <a:off x="3496515" y="2454789"/>
            <a:ext cx="2627100" cy="1644401"/>
          </a:xfrm>
          <a:prstGeom prst="rect">
            <a:avLst/>
          </a:prstGeom>
        </p:spPr>
      </p:pic>
      <p:pic>
        <p:nvPicPr>
          <p:cNvPr id="11" name="Picture 10" descr="A picture containing indoor, kitchen, refrigerator, stove&#10;&#10;Description automatically generated">
            <a:extLst>
              <a:ext uri="{FF2B5EF4-FFF2-40B4-BE49-F238E27FC236}">
                <a16:creationId xmlns:a16="http://schemas.microsoft.com/office/drawing/2014/main" xmlns="" id="{4BAFB6F0-6F58-47ED-BF73-A22397338F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324" r="-1" b="22255"/>
          <a:stretch/>
        </p:blipFill>
        <p:spPr>
          <a:xfrm rot="10800000">
            <a:off x="-100706" y="4160679"/>
            <a:ext cx="6127668" cy="2730827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F907A99-E146-4A9E-B65D-3EAB84C41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6514" y="0"/>
            <a:ext cx="0" cy="411480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43C2D3E-33B4-49DB-82D7-E9CE36EEF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xmlns="" id="{228C1A59-3048-4FC0-A01A-42BA8EEC6B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xmlns="" id="{B894C64C-E5F6-4407-9DD0-F84B381BB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xmlns="" id="{5C9C25E6-AE09-41C8-8A06-F595A1E189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xmlns="" id="{8186B2E9-CCF9-4F5C-AD85-0D054E5301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xmlns="" id="{6AD3E49E-39AF-42E4-8182-371807C78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879E74C2-8278-49D4-BCE9-781723CF55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xmlns="" id="{8255B28F-D916-47A0-8BCE-5A69EDC646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xmlns="" id="{28764A08-51C6-4D41-BE81-D00EF31B7A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xmlns="" id="{B70B9677-FB29-421D-8659-F71B9DC02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xmlns="" id="{E4F4CED4-981B-444C-AA3E-CD671D262E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xmlns="" id="{2182AA1C-ED94-4883-A302-CA31DD0A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xmlns="" id="{0EC87119-A7CB-4328-8002-EAD9A78632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F85B03DD-5412-4458-ACB0-97523E464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xmlns="" id="{0FAE1DBB-822A-47FD-B373-721D8B6E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xmlns="" id="{9DFAC583-2791-4E4F-B359-F3DE5BFA90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xmlns="" id="{BEE25F6A-C361-4015-987D-B41A46E86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xmlns="" id="{951C1606-A268-4BB2-B54B-7130F8E82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xmlns="" id="{A783CDEC-78D2-481A-9A7C-855B46A9F9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xmlns="" id="{94C567F1-04C8-4085-BF08-A44CE5FDC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xmlns="" id="{FAEF350F-6801-4701-A8BA-B3CC3EE7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xmlns="" id="{40740384-862F-4572-A8E6-31E79FA09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xmlns="" id="{988AAE22-1817-4B72-88B2-9435A7B1B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xmlns="" id="{482F4DE2-4351-465C-AE86-C67EDA1BEE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xmlns="" id="{8F1973D2-8817-4FED-BE53-983659AC6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xmlns="" id="{916E3E90-71C4-4398-9801-DDB9FB4BF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F049C-1D2C-42BB-AC3D-2D82D290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HRVATSKO NARODNO KAZALIŠTE I HRVATSKI SABOR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FD708132-4560-4486-B4F3-D321CFA1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602" y="4777379"/>
            <a:ext cx="3181598" cy="11262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će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možda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nastupati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daskama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život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znače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baviti politikom.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F16203E-5E9B-4358-B112-83F163113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233010E4-1931-4431-9164-165BE1D9A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8532" y="2454788"/>
            <a:ext cx="2651760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F9AE139A-4B9A-41D3-B445-3BF4A085D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107629"/>
            <a:ext cx="6225966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33">
            <a:extLst>
              <a:ext uri="{FF2B5EF4-FFF2-40B4-BE49-F238E27FC236}">
                <a16:creationId xmlns:a16="http://schemas.microsoft.com/office/drawing/2014/main" xmlns="" id="{AACD95BF-951D-4E0D-AC2C-EA2A312F43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807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1E91C-ED82-4AB6-B4C7-9247371F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/>
              <a:t>HRVATSKO ZAGORJE – MUZEJ „STARO SELO” KUMROVEC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D56B00BC-20E3-436D-8E21-1563B678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tx1"/>
                </a:solidFill>
              </a:rPr>
              <a:t>Kako je izgledao žovot na selu u 19.stoljeću saznali smo u muzeju na otvorenom.</a:t>
            </a:r>
          </a:p>
          <a:p>
            <a:r>
              <a:rPr lang="hr-HR" sz="1600" dirty="0">
                <a:solidFill>
                  <a:schemeClr val="tx1"/>
                </a:solidFill>
              </a:rPr>
              <a:t>U staroj učionici učili smo pisati krasopis. Nije nimalo lako, vjerujte nam.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366CF42-BE5D-43BD-947A-BF2204D5E4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31548" y="682435"/>
            <a:ext cx="1812843" cy="170386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room&#10;&#10;Description automatically generated">
            <a:extLst>
              <a:ext uri="{FF2B5EF4-FFF2-40B4-BE49-F238E27FC236}">
                <a16:creationId xmlns:a16="http://schemas.microsoft.com/office/drawing/2014/main" xmlns="" id="{C64A7C69-6C72-40DB-8A5A-9E79AA6A4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1" r="21804" b="-7"/>
          <a:stretch/>
        </p:blipFill>
        <p:spPr>
          <a:xfrm rot="10800000">
            <a:off x="6169873" y="711405"/>
            <a:ext cx="1536192" cy="16459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6C2669-B60E-450D-88AD-B5367A1A4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05431" y="682435"/>
            <a:ext cx="1812843" cy="170386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, kitchen, table, refrigerator&#10;&#10;Description automatically generated">
            <a:extLst>
              <a:ext uri="{FF2B5EF4-FFF2-40B4-BE49-F238E27FC236}">
                <a16:creationId xmlns:a16="http://schemas.microsoft.com/office/drawing/2014/main" xmlns="" id="{5A1E5D44-2D02-4800-AF41-30720E8D1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4" r="11261" b="-7"/>
          <a:stretch/>
        </p:blipFill>
        <p:spPr>
          <a:xfrm rot="10800000">
            <a:off x="8043756" y="711405"/>
            <a:ext cx="1536192" cy="16459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25F8889-8D07-486A-BFFD-115AEAF35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9779313" y="682435"/>
            <a:ext cx="1812843" cy="170386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, table, room, man&#10;&#10;Description automatically generated">
            <a:extLst>
              <a:ext uri="{FF2B5EF4-FFF2-40B4-BE49-F238E27FC236}">
                <a16:creationId xmlns:a16="http://schemas.microsoft.com/office/drawing/2014/main" xmlns="" id="{D1926FE1-C7EF-4207-8A70-E5C08C771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6" r="21789" b="-7"/>
          <a:stretch/>
        </p:blipFill>
        <p:spPr>
          <a:xfrm rot="10800000">
            <a:off x="9917638" y="711405"/>
            <a:ext cx="1536192" cy="16459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DD56ECF-FB8E-4D8B-9371-FCC9F9E58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221599" y="1450135"/>
            <a:ext cx="3180507" cy="545162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standing next to a body of water&#10;&#10;Description automatically generated">
            <a:extLst>
              <a:ext uri="{FF2B5EF4-FFF2-40B4-BE49-F238E27FC236}">
                <a16:creationId xmlns:a16="http://schemas.microsoft.com/office/drawing/2014/main" xmlns="" id="{73C36EEC-D7EC-4B84-98B0-ABE3F0AB4F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184" r="-1" b="1691"/>
          <a:stretch/>
        </p:blipFill>
        <p:spPr>
          <a:xfrm rot="10800000">
            <a:off x="6169236" y="2667188"/>
            <a:ext cx="528523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6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5F720-9099-4BD4-952D-B1ED70A6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97302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/>
              <a:t>KULTURNA BAŠTINA</a:t>
            </a:r>
            <a:br>
              <a:rPr lang="hr-HR" sz="2700"/>
            </a:br>
            <a:r>
              <a:rPr lang="hr-HR" sz="2700"/>
              <a:t>DVORAC VELIKI TABOR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0CB173F7-5A09-45AD-AD96-46E4EBB6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97302" cy="3777622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tx1"/>
                </a:solidFill>
              </a:rPr>
              <a:t>Prekrasno Hrvatsko zagorje i dvorac Veliki Tabor - nezaboravan dan.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 descr="A close up of a large rock&#10;&#10;Description automatically generated">
            <a:extLst>
              <a:ext uri="{FF2B5EF4-FFF2-40B4-BE49-F238E27FC236}">
                <a16:creationId xmlns:a16="http://schemas.microsoft.com/office/drawing/2014/main" xmlns="" id="{14CD88F8-1A1A-4EA4-9DE7-5BC30BE52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50" r="-1" b="-1"/>
          <a:stretch/>
        </p:blipFill>
        <p:spPr>
          <a:xfrm rot="10800000">
            <a:off x="6091918" y="10"/>
            <a:ext cx="6100081" cy="3383267"/>
          </a:xfrm>
          <a:prstGeom prst="rect">
            <a:avLst/>
          </a:prstGeom>
        </p:spPr>
      </p:pic>
      <p:pic>
        <p:nvPicPr>
          <p:cNvPr id="7" name="Picture 6" descr="A picture containing indoor, sitting, man, table&#10;&#10;Description automatically generated">
            <a:extLst>
              <a:ext uri="{FF2B5EF4-FFF2-40B4-BE49-F238E27FC236}">
                <a16:creationId xmlns:a16="http://schemas.microsoft.com/office/drawing/2014/main" xmlns="" id="{DCE23A8B-3E09-4FFC-BA9B-05E47A5CA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9" r="20024" b="4"/>
          <a:stretch/>
        </p:blipFill>
        <p:spPr>
          <a:xfrm rot="10800000">
            <a:off x="6091919" y="3474721"/>
            <a:ext cx="3004319" cy="3383280"/>
          </a:xfrm>
          <a:prstGeom prst="rect">
            <a:avLst/>
          </a:prstGeom>
        </p:spPr>
      </p:pic>
      <p:pic>
        <p:nvPicPr>
          <p:cNvPr id="5" name="Content Placeholder 4" descr="A picture containing grass, sitting, mirror, large&#10;&#10;Description automatically generated">
            <a:extLst>
              <a:ext uri="{FF2B5EF4-FFF2-40B4-BE49-F238E27FC236}">
                <a16:creationId xmlns:a16="http://schemas.microsoft.com/office/drawing/2014/main" xmlns="" id="{61EF248B-22DF-4526-8F35-D623C8825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25" r="24978" b="3"/>
          <a:stretch/>
        </p:blipFill>
        <p:spPr>
          <a:xfrm rot="10800000">
            <a:off x="9187677" y="3474720"/>
            <a:ext cx="3004322" cy="3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895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235</Words>
  <Application>Microsoft Office PowerPoint</Application>
  <PresentationFormat>Prilagođeno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Wisp</vt:lpstr>
      <vt:lpstr>TERENSKA NASTAVA ZAGREB – HRVATSKO ZAGORJE</vt:lpstr>
      <vt:lpstr>OBILAZAK KAPTOLA I GORNJEG GRADA</vt:lpstr>
      <vt:lpstr>KAPTOL  I GORNJI GRAD</vt:lpstr>
      <vt:lpstr> KAPTOL – GORNJI GRAD</vt:lpstr>
      <vt:lpstr>Muzej grada Zagreba</vt:lpstr>
      <vt:lpstr>Hrvatski školski muzej u Zagrebu</vt:lpstr>
      <vt:lpstr>HRVATSKO NARODNO KAZALIŠTE I HRVATSKI SABOR</vt:lpstr>
      <vt:lpstr>HRVATSKO ZAGORJE – MUZEJ „STARO SELO” KUMROVEC </vt:lpstr>
      <vt:lpstr>KULTURNA BAŠTINA DVORAC VELIKI TABOR</vt:lpstr>
      <vt:lpstr>DVORAC VELIKI TABOR – RADIONICA STERELIČARSTVA</vt:lpstr>
      <vt:lpstr>BILO NAM JE: ZABAVNO, POUČNO, LIJEPO, NEZABORAVNO 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NASTVA ZAGREB – HRVATSKO ZAGORJE</dc:title>
  <dc:creator>ibm</dc:creator>
  <cp:lastModifiedBy>Nikolina Živković</cp:lastModifiedBy>
  <cp:revision>11</cp:revision>
  <cp:lastPrinted>2019-11-11T09:09:05Z</cp:lastPrinted>
  <dcterms:created xsi:type="dcterms:W3CDTF">2019-11-09T17:48:36Z</dcterms:created>
  <dcterms:modified xsi:type="dcterms:W3CDTF">2019-11-11T09:09:47Z</dcterms:modified>
</cp:coreProperties>
</file>