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1" r:id="rId8"/>
    <p:sldId id="262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3A1C04-365B-4BD5-9060-CF9EE71FE001}" type="datetimeFigureOut">
              <a:rPr lang="sr-Latn-CS" smtClean="0"/>
              <a:pPr/>
              <a:t>20.2.2020.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FEE5F2-67D1-4E9D-B849-AEB5419C112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>
                <a:latin typeface="Arial Narrow" pitchFamily="34" charset="0"/>
              </a:rPr>
              <a:t>LD JAREBICA</a:t>
            </a:r>
            <a:r>
              <a:rPr lang="hr-HR" dirty="0" smtClean="0">
                <a:latin typeface="Arial Narrow" pitchFamily="34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8077200" cy="1499616"/>
          </a:xfrm>
        </p:spPr>
        <p:txBody>
          <a:bodyPr/>
          <a:lstStyle/>
          <a:p>
            <a:pPr algn="l"/>
            <a:r>
              <a:rPr lang="hr-HR" sz="1000" dirty="0" smtClean="0"/>
              <a:t>               Petra Radic,Oliver Radić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928670"/>
            <a:ext cx="4040188" cy="838200"/>
          </a:xfrm>
        </p:spPr>
        <p:txBody>
          <a:bodyPr/>
          <a:lstStyle/>
          <a:p>
            <a:r>
              <a:rPr lang="hr-HR" dirty="0" smtClean="0"/>
              <a:t>JELEN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>
                <a:latin typeface="Arial Narrow" pitchFamily="34" charset="0"/>
              </a:rPr>
              <a:t>Ženka od jelena je</a:t>
            </a:r>
            <a:r>
              <a:rPr lang="hr-HR" b="1" dirty="0" smtClean="0">
                <a:latin typeface="Arial Narrow" pitchFamily="34" charset="0"/>
              </a:rPr>
              <a:t> košuta</a:t>
            </a:r>
          </a:p>
          <a:p>
            <a:r>
              <a:rPr lang="hr-HR" dirty="0" smtClean="0">
                <a:latin typeface="Arial Narrow" pitchFamily="34" charset="0"/>
              </a:rPr>
              <a:t>Mlado od košute je tele</a:t>
            </a:r>
          </a:p>
          <a:p>
            <a:r>
              <a:rPr lang="hr-HR" dirty="0" smtClean="0">
                <a:latin typeface="Arial Narrow" pitchFamily="34" charset="0"/>
              </a:rPr>
              <a:t>Duljina tijela jelena iznosi 225-275 cm,tjelesna masa u rasponu je od </a:t>
            </a:r>
            <a:r>
              <a:rPr lang="hr-HR" b="1" dirty="0" smtClean="0">
                <a:latin typeface="Arial Narrow" pitchFamily="34" charset="0"/>
              </a:rPr>
              <a:t>125 </a:t>
            </a:r>
            <a:r>
              <a:rPr lang="hr-HR" dirty="0" smtClean="0">
                <a:latin typeface="Arial Narrow" pitchFamily="34" charset="0"/>
              </a:rPr>
              <a:t>do </a:t>
            </a:r>
            <a:r>
              <a:rPr lang="hr-HR" b="1" dirty="0" smtClean="0">
                <a:latin typeface="Arial Narrow" pitchFamily="34" charset="0"/>
              </a:rPr>
              <a:t>300 </a:t>
            </a:r>
            <a:r>
              <a:rPr lang="hr-HR" dirty="0" smtClean="0">
                <a:latin typeface="Arial Narrow" pitchFamily="34" charset="0"/>
              </a:rPr>
              <a:t>kg</a:t>
            </a:r>
          </a:p>
          <a:p>
            <a:r>
              <a:rPr lang="hr-HR" dirty="0" smtClean="0">
                <a:latin typeface="Arial Narrow" pitchFamily="34" charset="0"/>
              </a:rPr>
              <a:t>Svake godine posebna vrsta (šupljorožci)  </a:t>
            </a:r>
            <a:r>
              <a:rPr lang="hr-HR" b="1" dirty="0" smtClean="0">
                <a:latin typeface="Arial Narrow" pitchFamily="34" charset="0"/>
              </a:rPr>
              <a:t>odbacuju rogove </a:t>
            </a:r>
            <a:r>
              <a:rPr lang="hr-HR" dirty="0" smtClean="0">
                <a:latin typeface="Arial Narrow" pitchFamily="34" charset="0"/>
              </a:rPr>
              <a:t>koji svake godine iznova rastu</a:t>
            </a:r>
          </a:p>
          <a:p>
            <a:endParaRPr lang="hr-HR" dirty="0"/>
          </a:p>
        </p:txBody>
      </p:sp>
      <p:pic>
        <p:nvPicPr>
          <p:cNvPr id="7" name="Content Placeholder 6" descr="4efd1f24d64bd2b9e6fa859676953fc9_XL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714620"/>
            <a:ext cx="4041775" cy="2695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8618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sz="6600" dirty="0" smtClean="0"/>
              <a:t>HVALA NA PAŽNJI! </a:t>
            </a:r>
            <a:r>
              <a:rPr lang="hr-HR" sz="6600" dirty="0" smtClean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NADAMO SE VAŠEM DOLASKU!</a:t>
            </a:r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>
                <a:latin typeface="Arial Narrow" pitchFamily="34" charset="0"/>
              </a:rPr>
              <a:t>Lovci i njihova uloga u svakodnevnom životu</a:t>
            </a:r>
            <a:endParaRPr lang="hr-HR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7072362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Ljudi su od davnina lovili i tada </a:t>
            </a:r>
            <a:r>
              <a:rPr lang="hr-HR" sz="2200" dirty="0" smtClean="0">
                <a:latin typeface="Arial Narrow" pitchFamily="34" charset="0"/>
              </a:rPr>
              <a:t>je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to</a:t>
            </a:r>
            <a:r>
              <a:rPr lang="hr-HR" sz="2200" dirty="0" smtClean="0">
                <a:latin typeface="Arial Narrow" pitchFamily="34" charset="0"/>
              </a:rPr>
              <a:t> </a:t>
            </a:r>
            <a:r>
              <a:rPr lang="hr-HR" sz="2200" dirty="0" smtClean="0">
                <a:latin typeface="Arial Narrow" pitchFamily="34" charset="0"/>
              </a:rPr>
              <a:t>bila potreba </a:t>
            </a:r>
            <a:r>
              <a:rPr lang="hr-HR" sz="2200" dirty="0" smtClean="0">
                <a:latin typeface="Arial Narrow" pitchFamily="34" charset="0"/>
              </a:rPr>
              <a:t>za </a:t>
            </a:r>
            <a:r>
              <a:rPr lang="hr-HR" sz="2200" dirty="0" smtClean="0">
                <a:latin typeface="Arial Narrow" pitchFamily="34" charset="0"/>
              </a:rPr>
              <a:t>preživljavanjem. 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Danas </a:t>
            </a:r>
            <a:r>
              <a:rPr lang="hr-HR" sz="2200" dirty="0" smtClean="0">
                <a:latin typeface="Arial Narrow" pitchFamily="34" charset="0"/>
              </a:rPr>
              <a:t>je sam lov </a:t>
            </a:r>
            <a:r>
              <a:rPr lang="hr-HR" sz="2200" dirty="0" smtClean="0">
                <a:latin typeface="Arial Narrow" pitchFamily="34" charset="0"/>
              </a:rPr>
              <a:t>više </a:t>
            </a:r>
            <a:r>
              <a:rPr lang="hr-HR" sz="2200" dirty="0" smtClean="0">
                <a:latin typeface="Arial Narrow" pitchFamily="34" charset="0"/>
              </a:rPr>
              <a:t>hobi i samo </a:t>
            </a:r>
            <a:r>
              <a:rPr lang="hr-HR" sz="2200" dirty="0" smtClean="0">
                <a:latin typeface="Arial Narrow" pitchFamily="34" charset="0"/>
              </a:rPr>
              <a:t>druženje </a:t>
            </a:r>
            <a:r>
              <a:rPr lang="hr-HR" sz="2200" dirty="0" smtClean="0">
                <a:latin typeface="Arial Narrow" pitchFamily="34" charset="0"/>
              </a:rPr>
              <a:t>sa </a:t>
            </a:r>
            <a:endParaRPr lang="hr-HR" sz="2200" dirty="0" smtClean="0">
              <a:latin typeface="Arial Narrow" pitchFamily="34" charset="0"/>
            </a:endParaRP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prirodom </a:t>
            </a:r>
            <a:r>
              <a:rPr lang="hr-HR" sz="2200" dirty="0" smtClean="0">
                <a:latin typeface="Arial Narrow" pitchFamily="34" charset="0"/>
              </a:rPr>
              <a:t>i </a:t>
            </a:r>
            <a:r>
              <a:rPr lang="hr-HR" sz="2200" dirty="0" smtClean="0">
                <a:latin typeface="Arial Narrow" pitchFamily="34" charset="0"/>
              </a:rPr>
              <a:t>ljudima.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Danas </a:t>
            </a:r>
            <a:r>
              <a:rPr lang="hr-HR" sz="2200" dirty="0" smtClean="0">
                <a:latin typeface="Arial Narrow" pitchFamily="34" charset="0"/>
              </a:rPr>
              <a:t>ljudi </a:t>
            </a:r>
            <a:r>
              <a:rPr lang="hr-HR" sz="2200" dirty="0" smtClean="0">
                <a:latin typeface="Arial Narrow" pitchFamily="34" charset="0"/>
              </a:rPr>
              <a:t>gledaju </a:t>
            </a:r>
            <a:r>
              <a:rPr lang="hr-HR" sz="2200" dirty="0" smtClean="0">
                <a:latin typeface="Arial Narrow" pitchFamily="34" charset="0"/>
              </a:rPr>
              <a:t>na lovce na posve </a:t>
            </a:r>
            <a:r>
              <a:rPr lang="hr-HR" sz="2200" dirty="0" smtClean="0">
                <a:latin typeface="Arial Narrow" pitchFamily="34" charset="0"/>
              </a:rPr>
              <a:t>krivi 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način </a:t>
            </a:r>
            <a:r>
              <a:rPr lang="hr-HR" sz="2200" dirty="0" smtClean="0">
                <a:latin typeface="Arial Narrow" pitchFamily="34" charset="0"/>
              </a:rPr>
              <a:t>no zapravo oni pomažu u </a:t>
            </a:r>
            <a:endParaRPr lang="hr-HR" sz="2200" dirty="0" smtClean="0">
              <a:latin typeface="Arial Narrow" pitchFamily="34" charset="0"/>
            </a:endParaRP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prirodnoj </a:t>
            </a:r>
            <a:r>
              <a:rPr lang="hr-HR" sz="2200" dirty="0" smtClean="0">
                <a:latin typeface="Arial Narrow" pitchFamily="34" charset="0"/>
              </a:rPr>
              <a:t>ravnoteži  jer kada bi </a:t>
            </a:r>
            <a:r>
              <a:rPr lang="hr-HR" sz="2200" dirty="0" smtClean="0">
                <a:latin typeface="Arial Narrow" pitchFamily="34" charset="0"/>
              </a:rPr>
              <a:t>se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jedna popuacija </a:t>
            </a:r>
            <a:r>
              <a:rPr lang="hr-HR" sz="2200" dirty="0" smtClean="0">
                <a:latin typeface="Arial Narrow" pitchFamily="34" charset="0"/>
              </a:rPr>
              <a:t>životinja previše </a:t>
            </a:r>
            <a:endParaRPr lang="hr-HR" sz="2200" dirty="0" smtClean="0">
              <a:latin typeface="Arial Narrow" pitchFamily="34" charset="0"/>
            </a:endParaRP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razmnožila naštetilo </a:t>
            </a:r>
            <a:r>
              <a:rPr lang="hr-HR" sz="2200" dirty="0" smtClean="0">
                <a:latin typeface="Arial Narrow" pitchFamily="34" charset="0"/>
              </a:rPr>
              <a:t>bi prirodi </a:t>
            </a:r>
            <a:r>
              <a:rPr lang="hr-HR" sz="2200" dirty="0" smtClean="0">
                <a:latin typeface="Arial Narrow" pitchFamily="34" charset="0"/>
              </a:rPr>
              <a:t>i ljudima.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Ujedno </a:t>
            </a:r>
            <a:r>
              <a:rPr lang="hr-HR" sz="2200" dirty="0" smtClean="0">
                <a:latin typeface="Arial Narrow" pitchFamily="34" charset="0"/>
              </a:rPr>
              <a:t>lovci pomažu i u </a:t>
            </a:r>
            <a:r>
              <a:rPr lang="hr-HR" sz="2200" dirty="0" smtClean="0">
                <a:latin typeface="Arial Narrow" pitchFamily="34" charset="0"/>
              </a:rPr>
              <a:t>zdravstvenom stanju životinja </a:t>
            </a:r>
          </a:p>
          <a:p>
            <a:pPr>
              <a:buNone/>
            </a:pPr>
            <a:r>
              <a:rPr lang="hr-HR" sz="2200" dirty="0" smtClean="0">
                <a:latin typeface="Arial Narrow" pitchFamily="34" charset="0"/>
              </a:rPr>
              <a:t>(prihrana,punjenje </a:t>
            </a:r>
            <a:r>
              <a:rPr lang="hr-HR" sz="2200" dirty="0" smtClean="0">
                <a:latin typeface="Arial Narrow" pitchFamily="34" charset="0"/>
              </a:rPr>
              <a:t>poilišta,vakcinacija,uklanjanje bolesnih  jedinki.</a:t>
            </a:r>
            <a:endParaRPr lang="hr-HR" sz="2200" dirty="0" smtClean="0"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latin typeface="Arial Narrow" pitchFamily="34" charset="0"/>
            </a:endParaRPr>
          </a:p>
          <a:p>
            <a:endParaRPr lang="hr-HR" sz="2200" dirty="0">
              <a:latin typeface="Arial Narrow" pitchFamily="34" charset="0"/>
            </a:endParaRPr>
          </a:p>
        </p:txBody>
      </p:sp>
      <p:pic>
        <p:nvPicPr>
          <p:cNvPr id="4" name="Picture 3" descr="predator-lss-lovci-lovacki-savez-srbije-1355429260-241127-635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428868"/>
            <a:ext cx="3041998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Arial Narrow" pitchFamily="34" charset="0"/>
              </a:rPr>
              <a:t>Hrvatski Lovački Savez</a:t>
            </a:r>
            <a:endParaRPr lang="hr-HR" sz="3600" dirty="0">
              <a:latin typeface="Arial Narrow" pitchFamily="34" charset="0"/>
            </a:endParaRPr>
          </a:p>
        </p:txBody>
      </p:sp>
      <p:pic>
        <p:nvPicPr>
          <p:cNvPr id="6" name="Content Placeholder 5" descr="HLS-420x2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500306"/>
            <a:ext cx="4000500" cy="2247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730375"/>
            <a:ext cx="4903788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3200" dirty="0" smtClean="0">
                <a:latin typeface="Arial Narrow" pitchFamily="34" charset="0"/>
              </a:rPr>
              <a:t>Hrvatski Lovački Savez utemeljen je 1925.</a:t>
            </a:r>
            <a:r>
              <a:rPr lang="hr-HR" sz="3200" dirty="0" smtClean="0"/>
              <a:t> </a:t>
            </a:r>
            <a:r>
              <a:rPr lang="hr-HR" sz="3200" dirty="0" smtClean="0">
                <a:latin typeface="Arial Narrow" pitchFamily="34" charset="0"/>
              </a:rPr>
              <a:t>Hrvatski lovački savez krovna je udruga hrvatskog lovstva koja djeluje preko županijskih lovačkih saveza i Lovačkog saveza grada Zagreba, a u svome članstvu okuplja oko 60.000 lovaca. Hrvatski lovački savez predstavlja hrvatsko lovstvo u zemlji i inozemstvu</a:t>
            </a:r>
            <a:r>
              <a:rPr lang="hr-HR" sz="3200" dirty="0" smtClean="0">
                <a:latin typeface="Arial Narrow" pitchFamily="34" charset="0"/>
              </a:rPr>
              <a:t>....</a:t>
            </a:r>
            <a:endParaRPr lang="hr-HR" sz="32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 Narrow" pitchFamily="34" charset="0"/>
              </a:rPr>
              <a:t>Hrvatski Lovački Savez također brine </a:t>
            </a:r>
            <a:r>
              <a:rPr lang="hr-HR" dirty="0" smtClean="0">
                <a:latin typeface="Arial Narrow" pitchFamily="34" charset="0"/>
              </a:rPr>
              <a:t>o zaštiti prirode, očuvanju, uzgoju i pravilnom lovu divljači. Provodi edukaciju za lovca, lovočuvara i ocjenjivača trofeja divljači. Izdaje lovačku iskaznicu za domaće i strane lovce</a:t>
            </a:r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Lovačko društvo “Jarebica”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Arial Narrow" pitchFamily="34" charset="0"/>
              </a:rPr>
              <a:t>Utemeljeno davne 1948 pod imenom Kamenjarka</a:t>
            </a:r>
          </a:p>
          <a:p>
            <a:r>
              <a:rPr lang="hr-HR" dirty="0" smtClean="0">
                <a:latin typeface="Arial Narrow" pitchFamily="34" charset="0"/>
              </a:rPr>
              <a:t>2007. daju novo ime Jarebica</a:t>
            </a:r>
          </a:p>
          <a:p>
            <a:r>
              <a:rPr lang="hr-HR" dirty="0" smtClean="0">
                <a:latin typeface="Arial Narrow" pitchFamily="34" charset="0"/>
              </a:rPr>
              <a:t>Trenutno društvo ima oko 70 članova</a:t>
            </a:r>
          </a:p>
          <a:p>
            <a:r>
              <a:rPr lang="hr-HR" sz="2800" dirty="0" smtClean="0">
                <a:latin typeface="Arial Narrow" pitchFamily="34" charset="0"/>
              </a:rPr>
              <a:t>Proteže se od rta Kremik do Kočeta(skretanje za Sevid)</a:t>
            </a:r>
          </a:p>
          <a:p>
            <a:r>
              <a:rPr lang="hr-HR" dirty="0" smtClean="0">
                <a:latin typeface="Arial Narrow" pitchFamily="34" charset="0"/>
              </a:rPr>
              <a:t>U društvu obitava sljedeća divljač:</a:t>
            </a:r>
          </a:p>
          <a:p>
            <a:r>
              <a:rPr lang="hr-HR" dirty="0" smtClean="0">
                <a:latin typeface="Arial Narrow" pitchFamily="34" charset="0"/>
              </a:rPr>
              <a:t>Divlja svinja</a:t>
            </a:r>
          </a:p>
          <a:p>
            <a:r>
              <a:rPr lang="hr-HR" dirty="0" smtClean="0">
                <a:latin typeface="Arial Narrow" pitchFamily="34" charset="0"/>
              </a:rPr>
              <a:t>Zec</a:t>
            </a:r>
          </a:p>
          <a:p>
            <a:r>
              <a:rPr lang="hr-HR" dirty="0" smtClean="0">
                <a:latin typeface="Arial Narrow" pitchFamily="34" charset="0"/>
              </a:rPr>
              <a:t>Fazan</a:t>
            </a:r>
          </a:p>
          <a:p>
            <a:r>
              <a:rPr lang="hr-HR" dirty="0" smtClean="0">
                <a:latin typeface="Arial Narrow" pitchFamily="34" charset="0"/>
              </a:rPr>
              <a:t>Jarebice 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LD Jarebica posjeduje i olimpijski stroj za izbacivanje glinenih golubova  </a:t>
            </a:r>
          </a:p>
          <a:p>
            <a:r>
              <a:rPr lang="hr-HR" dirty="0" smtClean="0"/>
              <a:t>Stroj služi zauvježbavanje same vještine gađanja letećih meta</a:t>
            </a:r>
          </a:p>
          <a:p>
            <a:r>
              <a:rPr lang="hr-HR" dirty="0" smtClean="0"/>
              <a:t>Lovački dom je izgrađen sredstvima Općine rogoznica </a:t>
            </a:r>
          </a:p>
          <a:p>
            <a:r>
              <a:rPr lang="hr-HR" dirty="0" smtClean="0"/>
              <a:t>U skoroj budućnosti planiramo povećati broj članova naše udruge prijemom novih članova</a:t>
            </a:r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62560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Neki od predatora (štetočina) koji obitavaju su:</a:t>
            </a:r>
          </a:p>
          <a:p>
            <a:r>
              <a:rPr lang="hr-HR" sz="2800" dirty="0" smtClean="0"/>
              <a:t>Čagalj</a:t>
            </a:r>
          </a:p>
          <a:p>
            <a:r>
              <a:rPr lang="hr-HR" sz="2800" dirty="0" smtClean="0"/>
              <a:t>Lisica</a:t>
            </a:r>
          </a:p>
          <a:p>
            <a:r>
              <a:rPr lang="hr-HR" sz="2800" dirty="0" smtClean="0"/>
              <a:t>Jazavac</a:t>
            </a:r>
          </a:p>
          <a:p>
            <a:r>
              <a:rPr lang="hr-HR" sz="2800" dirty="0" smtClean="0"/>
              <a:t>Kuna</a:t>
            </a:r>
          </a:p>
          <a:p>
            <a:endParaRPr lang="hr-HR" sz="2800" dirty="0" smtClean="0"/>
          </a:p>
        </p:txBody>
      </p:sp>
      <p:pic>
        <p:nvPicPr>
          <p:cNvPr id="4" name="Picture 3" descr="cagal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714620"/>
            <a:ext cx="2071702" cy="1582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magesVJPEK2U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7" y="2714621"/>
            <a:ext cx="2357454" cy="1568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Badger-badg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4786322"/>
            <a:ext cx="2190764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image5706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86446" y="4786322"/>
            <a:ext cx="2357454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bogatijim lovištima većinom obitavaju </a:t>
            </a:r>
          </a:p>
          <a:p>
            <a:pPr>
              <a:buNone/>
            </a:pPr>
            <a:r>
              <a:rPr lang="hr-HR" dirty="0" smtClean="0"/>
              <a:t>    srnjaci:                            jeleni:</a:t>
            </a:r>
            <a:endParaRPr lang="hr-HR" dirty="0"/>
          </a:p>
        </p:txBody>
      </p:sp>
      <p:pic>
        <p:nvPicPr>
          <p:cNvPr id="4" name="Picture 3" descr="srnj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071810"/>
            <a:ext cx="2571768" cy="1838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rveni-jel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071810"/>
            <a:ext cx="2227914" cy="1859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857232"/>
            <a:ext cx="2643206" cy="500066"/>
          </a:xfrm>
        </p:spPr>
        <p:txBody>
          <a:bodyPr>
            <a:normAutofit fontScale="92500" lnSpcReduction="20000"/>
          </a:bodyPr>
          <a:lstStyle/>
          <a:p>
            <a:r>
              <a:rPr lang="hr-HR" sz="3200" dirty="0" smtClean="0">
                <a:latin typeface="Arial Narrow" pitchFamily="34" charset="0"/>
              </a:rPr>
              <a:t>SRNJAK</a:t>
            </a:r>
            <a:endParaRPr lang="hr-HR" sz="3200" dirty="0"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0034" y="1357298"/>
            <a:ext cx="3786214" cy="5214974"/>
          </a:xfrm>
        </p:spPr>
        <p:txBody>
          <a:bodyPr>
            <a:noAutofit/>
          </a:bodyPr>
          <a:lstStyle/>
          <a:p>
            <a:r>
              <a:rPr lang="hr-HR" sz="1700" dirty="0" smtClean="0">
                <a:latin typeface="Arial Narrow" pitchFamily="34" charset="0"/>
              </a:rPr>
              <a:t>Ženka od srnjaka je </a:t>
            </a:r>
            <a:r>
              <a:rPr lang="hr-HR" sz="1700" b="1" dirty="0" smtClean="0">
                <a:latin typeface="Arial Narrow" pitchFamily="34" charset="0"/>
              </a:rPr>
              <a:t>srna</a:t>
            </a:r>
          </a:p>
          <a:p>
            <a:r>
              <a:rPr lang="hr-HR" sz="1700" dirty="0" smtClean="0">
                <a:latin typeface="Arial Narrow" pitchFamily="34" charset="0"/>
              </a:rPr>
              <a:t>Mlado od srne je </a:t>
            </a:r>
            <a:r>
              <a:rPr lang="hr-HR" sz="1700" b="1" dirty="0" smtClean="0">
                <a:latin typeface="Arial Narrow" pitchFamily="34" charset="0"/>
              </a:rPr>
              <a:t>lane</a:t>
            </a:r>
          </a:p>
          <a:p>
            <a:r>
              <a:rPr lang="pl-PL" sz="1700" dirty="0" smtClean="0">
                <a:latin typeface="Arial Narrow" pitchFamily="34" charset="0"/>
              </a:rPr>
              <a:t>Duljina od njuške do repa iznosi 130-140 cm</a:t>
            </a:r>
            <a:r>
              <a:rPr lang="hr-HR" sz="1700" dirty="0" smtClean="0">
                <a:latin typeface="Arial Narrow" pitchFamily="34" charset="0"/>
              </a:rPr>
              <a:t>,tjelesna masa u rasponu je od </a:t>
            </a:r>
            <a:r>
              <a:rPr lang="hr-HR" sz="1700" b="1" dirty="0" smtClean="0">
                <a:latin typeface="Arial Narrow" pitchFamily="34" charset="0"/>
              </a:rPr>
              <a:t>25</a:t>
            </a:r>
            <a:r>
              <a:rPr lang="hr-HR" sz="1700" dirty="0" smtClean="0">
                <a:latin typeface="Arial Narrow" pitchFamily="34" charset="0"/>
              </a:rPr>
              <a:t> do </a:t>
            </a:r>
            <a:r>
              <a:rPr lang="hr-HR" sz="1700" b="1" dirty="0" smtClean="0">
                <a:latin typeface="Arial Narrow" pitchFamily="34" charset="0"/>
              </a:rPr>
              <a:t>40kg</a:t>
            </a:r>
          </a:p>
          <a:p>
            <a:r>
              <a:rPr lang="hr-HR" sz="1700" dirty="0" smtClean="0">
                <a:latin typeface="Arial Narrow" pitchFamily="34" charset="0"/>
              </a:rPr>
              <a:t>Srnjak se također </a:t>
            </a:r>
            <a:r>
              <a:rPr lang="hr-HR" sz="1700" b="1" dirty="0" smtClean="0">
                <a:latin typeface="Arial Narrow" pitchFamily="34" charset="0"/>
              </a:rPr>
              <a:t>oslobađa starog rogovlja</a:t>
            </a:r>
            <a:r>
              <a:rPr lang="hr-HR" sz="1700" dirty="0" smtClean="0">
                <a:latin typeface="Arial Narrow" pitchFamily="34" charset="0"/>
              </a:rPr>
              <a:t>, odmah mu počinje rasti novo. Razvija se zaštićeno dlakavom kožnatom “navlakom” koja se naziva runje.Ispod te zaštite su žile i žilice kroz koje krv donosi tvari potrebne za izgradnju roga. Rogovlje doraste i okošta do kraja ožujka ili u travnju. Kada je rogovlje pri kraju razvoja, kada je okoštalo, i kasnije dok ga srnjak nosi, ostavlja njima razne tragove na području na kom živi</a:t>
            </a:r>
            <a:endParaRPr lang="pl-PL" sz="1700" dirty="0" smtClean="0">
              <a:latin typeface="Arial Narrow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 descr="divljac-srn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214554"/>
            <a:ext cx="3929090" cy="3606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283</TotalTime>
  <Words>436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LD JAREBICA  </vt:lpstr>
      <vt:lpstr>Lovci i njihova uloga u svakodnevnom životu</vt:lpstr>
      <vt:lpstr>Hrvatski Lovački Savez</vt:lpstr>
      <vt:lpstr>Slide 4</vt:lpstr>
      <vt:lpstr>Lovačko društvo “Jarebica”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Lovci i njihova uloga u društvu</dc:title>
  <dc:creator>Korisnik</dc:creator>
  <cp:lastModifiedBy>Korisnik</cp:lastModifiedBy>
  <cp:revision>39</cp:revision>
  <dcterms:created xsi:type="dcterms:W3CDTF">2020-02-18T16:39:00Z</dcterms:created>
  <dcterms:modified xsi:type="dcterms:W3CDTF">2020-02-20T19:53:57Z</dcterms:modified>
</cp:coreProperties>
</file>